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_rels/presentation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70.xml.rels" ContentType="application/vnd.openxmlformats-package.relationships+xml"/>
  <Override PartName="/ppt/slideLayouts/slideLayout5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media/image1.png" ContentType="image/png"/>
  <Override PartName="/ppt/media/image3.jpeg" ContentType="image/jpeg"/>
  <Override PartName="/ppt/media/image2.png" ContentType="image/png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2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23.xml.rels" ContentType="application/vnd.openxmlformats-package.relationships+xml"/>
  <Override PartName="/ppt/slides/_rels/slide11.xml.rels" ContentType="application/vnd.openxmlformats-package.relationships+xml"/>
  <Override PartName="/ppt/slides/_rels/slide24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15FD47-1075-44E4-9162-C97A821010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DE0924-83AE-4843-95C0-5BDD82467BD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928202-6711-47DC-B9E5-3475065B92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B84A89-61DC-43D7-BB7C-87FC8BBDBC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6ED35F-3AC0-4C46-86E9-9BBCEA429AF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7CF8AF-05C2-4030-9296-D4EC2A4E452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43ECA3-88A7-48E2-BDCE-539E3F94811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ACBC91-0176-4500-9403-F86E8298576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F9AB35-A3C6-4FF2-B47F-F36DA03BCD3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B5EA59-F65B-4015-92C7-B733C451747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0E7BDB-807D-4560-A25F-C0535DC4719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6D5ADE-7B77-4B0C-AEBA-3D9CB923790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5A2E735-3E28-49CA-B830-717748C7934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BAD8058-B62D-4F10-9B2F-B1D9540910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3763A3A-7045-40E0-875D-D01906D7E16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DF79B73-A8E4-4E6B-9F75-4162D9D41A9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105F359-235F-4F16-96F5-7D8F786EE26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8BAB3C6-09F7-4613-ADE2-ABF665E4E65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B5FC907-5820-480A-988E-33F0728AAA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81BB6A8-4A06-4FA8-8E32-D95922E48EA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C9CD40D-D536-4CD4-847F-AC57BDE88C2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BBB1D75-3718-47D7-AEC8-A49F456097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386161D-E28F-451A-866A-237CBDB5830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A66F383-4180-4D4F-B44A-0D1E0680E6E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8F8C460-3A5F-4D6A-97D2-7491D984F23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6A59089-88D0-48B1-8105-94642F609E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D3704D7-6574-4DA6-BCBC-A16348C024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56BC9EC-B57F-420D-B79F-C9A774EE7AF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B4B8413-BEC2-4C56-9FF4-B8D00094B90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E73488B-1699-4770-9DE4-8F8AC1BD43D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8AB64F1-058B-41EF-9A16-F754BBF7BD9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AFF93A7-0B0B-491F-9D94-01FCA52C81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5D0E0FB-3E71-4AE2-896B-43705C43177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87DF51A-AB06-4921-B3B4-31CD208578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238A8C7-9973-4FEF-95B6-F178BEA2BBC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A354444-F994-4527-AE7D-0B93325F71F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4D7FF7F-2440-46DC-B13F-20AFAA37EC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208C7845-D70F-4B8B-AD32-AEE245B55B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E96BEC2-3359-4959-B2D1-E0D2F5C91F6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481B6A4-84DC-46FA-B3BB-802FCE67A93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3B00D56-7A5D-4F4C-A051-269C99153C1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83657E5-A004-44B6-BDFE-2E7B7500C9C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4318F44-6949-49E2-AD4C-6EB62B9318D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E3DD14D-22AB-499B-A5AA-925B60EBF84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7F38040-1FA6-43F7-8C10-CA2B5EC84C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FE76AF4-4F73-457D-846F-2AB2EDD1F9D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6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8DEBF0A-45E8-42D2-8404-D671F610E4D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2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3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FFB4D7E-8447-4025-B027-38BEE53B5CD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03FE82FF-AC3E-44DD-A592-7B089792451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30D114C-AC35-4141-BE94-06E566FF80F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7EF8056-BEEC-47C7-B357-4D8733C481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DA88011C-9A47-4A92-B783-A5D8D25F01E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161B77A-0E55-45B6-AED7-ABE09B04EBA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172B3988-8C45-4E01-AACA-DF1A260D72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B23B45EB-B3AB-488D-92CE-F9BB88ABFAC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828BFD0B-0B43-48C3-B2E0-1D97B58B011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BF401B0-29A6-4E5C-AFB6-6D98B8F70C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D2A9ECCA-B5CC-4E53-A29C-2FB04175989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9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68F6DEDC-1CA1-445D-9706-CD199912919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3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4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5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6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A37665C-E8FA-40F1-891A-9ECBA3FDD43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523F9699-8EA7-41A4-ADF0-465B5BC7D71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5EED363F-26D0-4B8C-964A-ACD24781A0E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A7F5C78-602D-46EE-A66B-02DC842CA6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3A07DDFF-FEC9-4DE7-91A2-BB6263EF708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37CE21E-4AE7-450F-BB44-B80C1912169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3AD6101F-0584-4219-8C90-89A064806EB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7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934FF7ED-74CD-4503-A7A6-30D325849C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7367F12-B32A-4E4E-9F6D-F4BD5F7352A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F4B3B5C1-4827-4CED-A97C-C33F5BB558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867F0BB4-F5CB-4CFB-BE84-1D84AE11BF8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DAC1CB7-3E8B-404B-86BA-6CCD111CF6F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5B389698-27D7-46A2-A95E-36EDE0A2CAF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 flipH="1" flipV="1">
            <a:off x="-2160" y="4497840"/>
            <a:ext cx="10078200" cy="11682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"/>
          <p:cNvSpPr/>
          <p:nvPr/>
        </p:nvSpPr>
        <p:spPr>
          <a:xfrm>
            <a:off x="36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&lt;date/time&gt;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3420000" y="5220000"/>
            <a:ext cx="323820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&lt;footer&gt;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738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>
              <a:lnSpc>
                <a:spcPct val="100000"/>
              </a:lnSpc>
              <a:buNone/>
            </a:pPr>
            <a:fld id="{3584F0C8-8A18-4776-9CAA-B24ED05425AA}" type="slidenum">
              <a:rPr b="0" lang="en-GB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&lt;number&gt;</a:t>
            </a:fld>
            <a:endParaRPr b="0" lang="en-GB" sz="1400" spc="-1" strike="noStrike"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0" y="0"/>
            <a:ext cx="10074960" cy="7182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"/>
          <p:cNvSpPr/>
          <p:nvPr/>
        </p:nvSpPr>
        <p:spPr>
          <a:xfrm>
            <a:off x="3240" y="5040000"/>
            <a:ext cx="10074960" cy="6296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1"/>
          </p:nvPr>
        </p:nvSpPr>
        <p:spPr>
          <a:xfrm>
            <a:off x="3420000" y="5220000"/>
            <a:ext cx="32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"/>
          </p:nvPr>
        </p:nvSpPr>
        <p:spPr>
          <a:xfrm>
            <a:off x="738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5C76C5C-736A-407D-BAC3-2A0263DDF7D2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dt" idx="3"/>
          </p:nvPr>
        </p:nvSpPr>
        <p:spPr>
          <a:xfrm>
            <a:off x="36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0" y="0"/>
            <a:ext cx="10074960" cy="7182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6" name=""/>
          <p:cNvSpPr/>
          <p:nvPr/>
        </p:nvSpPr>
        <p:spPr>
          <a:xfrm>
            <a:off x="3240" y="5040000"/>
            <a:ext cx="10074960" cy="6296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Click to edit the outline text format</a:t>
            </a:r>
            <a:endParaRPr b="0" lang="en-GB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Second Outline Level</a:t>
            </a:r>
            <a:endParaRPr b="0" lang="en-GB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Third Outline Level</a:t>
            </a:r>
            <a:endParaRPr b="0" lang="en-GB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Fourth Outline Level</a:t>
            </a:r>
            <a:endParaRPr b="0" lang="en-GB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Fifth Outline Level</a:t>
            </a:r>
            <a:endParaRPr b="0" lang="en-GB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Sixth Outline Level</a:t>
            </a:r>
            <a:endParaRPr b="0" lang="en-GB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Seventh Outline Level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ftr" idx="4"/>
          </p:nvPr>
        </p:nvSpPr>
        <p:spPr>
          <a:xfrm>
            <a:off x="3420000" y="5220000"/>
            <a:ext cx="32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sldNum" idx="5"/>
          </p:nvPr>
        </p:nvSpPr>
        <p:spPr>
          <a:xfrm>
            <a:off x="738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AAA7ABC-65B9-4DAA-A5F7-499A23D19041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dt" idx="6"/>
          </p:nvPr>
        </p:nvSpPr>
        <p:spPr>
          <a:xfrm>
            <a:off x="36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0" y="0"/>
            <a:ext cx="10074960" cy="7182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9" name=""/>
          <p:cNvSpPr/>
          <p:nvPr/>
        </p:nvSpPr>
        <p:spPr>
          <a:xfrm>
            <a:off x="3240" y="5040000"/>
            <a:ext cx="10074960" cy="6296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30" name="PlaceHolder 1"/>
          <p:cNvSpPr>
            <a:spLocks noGrp="1"/>
          </p:cNvSpPr>
          <p:nvPr>
            <p:ph type="ftr" idx="7"/>
          </p:nvPr>
        </p:nvSpPr>
        <p:spPr>
          <a:xfrm>
            <a:off x="3420000" y="5220000"/>
            <a:ext cx="32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ldNum" idx="8"/>
          </p:nvPr>
        </p:nvSpPr>
        <p:spPr>
          <a:xfrm>
            <a:off x="738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44DD8DF-B6EB-4857-B1E4-E9AB1F2D9193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dt" idx="9"/>
          </p:nvPr>
        </p:nvSpPr>
        <p:spPr>
          <a:xfrm>
            <a:off x="36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3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0" y="0"/>
            <a:ext cx="10074960" cy="7182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72" name=""/>
          <p:cNvSpPr/>
          <p:nvPr/>
        </p:nvSpPr>
        <p:spPr>
          <a:xfrm>
            <a:off x="3240" y="5040000"/>
            <a:ext cx="10074960" cy="6296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73" name="PlaceHolder 1"/>
          <p:cNvSpPr>
            <a:spLocks noGrp="1"/>
          </p:cNvSpPr>
          <p:nvPr>
            <p:ph type="ftr" idx="10"/>
          </p:nvPr>
        </p:nvSpPr>
        <p:spPr>
          <a:xfrm>
            <a:off x="3420000" y="5220000"/>
            <a:ext cx="32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sldNum" idx="11"/>
          </p:nvPr>
        </p:nvSpPr>
        <p:spPr>
          <a:xfrm>
            <a:off x="738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495CBEA-C3CB-4FED-9BF9-C6CC60B0EF6D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dt" idx="12"/>
          </p:nvPr>
        </p:nvSpPr>
        <p:spPr>
          <a:xfrm>
            <a:off x="36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77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"/>
          <p:cNvSpPr/>
          <p:nvPr/>
        </p:nvSpPr>
        <p:spPr>
          <a:xfrm>
            <a:off x="0" y="0"/>
            <a:ext cx="10074960" cy="7182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15" name=""/>
          <p:cNvSpPr/>
          <p:nvPr/>
        </p:nvSpPr>
        <p:spPr>
          <a:xfrm>
            <a:off x="3240" y="5040000"/>
            <a:ext cx="10074960" cy="6296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16" name="PlaceHolder 1"/>
          <p:cNvSpPr>
            <a:spLocks noGrp="1"/>
          </p:cNvSpPr>
          <p:nvPr>
            <p:ph type="ftr" idx="13"/>
          </p:nvPr>
        </p:nvSpPr>
        <p:spPr>
          <a:xfrm>
            <a:off x="3420000" y="5220000"/>
            <a:ext cx="32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ldNum" idx="14"/>
          </p:nvPr>
        </p:nvSpPr>
        <p:spPr>
          <a:xfrm>
            <a:off x="738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D36F734-69B9-4384-A52A-5D09D4A0AB38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15"/>
          </p:nvPr>
        </p:nvSpPr>
        <p:spPr>
          <a:xfrm>
            <a:off x="36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"/>
          <p:cNvSpPr/>
          <p:nvPr/>
        </p:nvSpPr>
        <p:spPr>
          <a:xfrm>
            <a:off x="0" y="0"/>
            <a:ext cx="10074960" cy="7182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8" name=""/>
          <p:cNvSpPr/>
          <p:nvPr/>
        </p:nvSpPr>
        <p:spPr>
          <a:xfrm>
            <a:off x="3240" y="5040000"/>
            <a:ext cx="10074960" cy="6296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Click to edit the outline text format</a:t>
            </a:r>
            <a:endParaRPr b="0" lang="en-GB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Second Outline Level</a:t>
            </a:r>
            <a:endParaRPr b="0" lang="en-GB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Third Outline Level</a:t>
            </a:r>
            <a:endParaRPr b="0" lang="en-GB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Fourth Outline Level</a:t>
            </a:r>
            <a:endParaRPr b="0" lang="en-GB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Fifth Outline Level</a:t>
            </a:r>
            <a:endParaRPr b="0" lang="en-GB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Sixth Outline Level</a:t>
            </a:r>
            <a:endParaRPr b="0" lang="en-GB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Seventh Outline Level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Click to edit the outline text format</a:t>
            </a:r>
            <a:endParaRPr b="0" lang="en-GB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Second Outline Level</a:t>
            </a:r>
            <a:endParaRPr b="0" lang="en-GB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Third Outline Level</a:t>
            </a:r>
            <a:endParaRPr b="0" lang="en-GB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Fourth Outline Level</a:t>
            </a:r>
            <a:endParaRPr b="0" lang="en-GB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Fifth Outline Level</a:t>
            </a:r>
            <a:endParaRPr b="0" lang="en-GB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Sixth Outline Level</a:t>
            </a:r>
            <a:endParaRPr b="0" lang="en-GB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Seventh Outline Level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ftr" idx="16"/>
          </p:nvPr>
        </p:nvSpPr>
        <p:spPr>
          <a:xfrm>
            <a:off x="3420000" y="5220000"/>
            <a:ext cx="32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263" name="PlaceHolder 5"/>
          <p:cNvSpPr>
            <a:spLocks noGrp="1"/>
          </p:cNvSpPr>
          <p:nvPr>
            <p:ph type="sldNum" idx="17"/>
          </p:nvPr>
        </p:nvSpPr>
        <p:spPr>
          <a:xfrm>
            <a:off x="738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GB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B42A273-0B46-4D84-8BA8-5928D945A7F2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264" name="PlaceHolder 6"/>
          <p:cNvSpPr>
            <a:spLocks noGrp="1"/>
          </p:cNvSpPr>
          <p:nvPr>
            <p:ph type="dt" idx="18"/>
          </p:nvPr>
        </p:nvSpPr>
        <p:spPr>
          <a:xfrm>
            <a:off x="360000" y="5220000"/>
            <a:ext cx="2338200" cy="35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s://www.taler.net/en/ngi-taler.html" TargetMode="External"/><Relationship Id="rId2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s://forestgatenorth.org/mobile-help" TargetMode="External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hyperlink" Target="https://en.wikipedia.org/wiki/Local_currency" TargetMode="External"/><Relationship Id="rId2" Type="http://schemas.openxmlformats.org/officeDocument/2006/relationships/hyperlink" Target="https://www.lowimpact.org/posts/lets-origins-michael-linton-letsystems/" TargetMode="External"/><Relationship Id="rId3" Type="http://schemas.openxmlformats.org/officeDocument/2006/relationships/hyperlink" Target="https://bernard-lietaer.org/" TargetMode="External"/><Relationship Id="rId4" Type="http://schemas.openxmlformats.org/officeDocument/2006/relationships/hyperlink" Target="https://saulalbert.net/project/the-world-summits-on-free-information-infrastructures/" TargetMode="External"/><Relationship Id="rId5" Type="http://schemas.openxmlformats.org/officeDocument/2006/relationships/hyperlink" Target="https://sourceforge.net/projects/cclite/" TargetMode="External"/><Relationship Id="rId6" Type="http://schemas.openxmlformats.org/officeDocument/2006/relationships/slideLayout" Target="../slideLayouts/slideLayout3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hyperlink" Target="https://mojolicious.org/" TargetMode="External"/><Relationship Id="rId2" Type="http://schemas.openxmlformats.org/officeDocument/2006/relationships/slideLayout" Target="../slideLayouts/slideLayout49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www.horizon.ac.uk/working-with-the-mema-3-0-project/" TargetMode="External"/><Relationship Id="rId2" Type="http://schemas.openxmlformats.org/officeDocument/2006/relationships/hyperlink" Target="https://hughbarnard.org/doing-money-differently/" TargetMode="External"/><Relationship Id="rId3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6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49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hyperlink" Target="https://sourceforge.net/p/cclite2/code/ci/master/tree/" TargetMode="External"/><Relationship Id="rId2" Type="http://schemas.openxmlformats.org/officeDocument/2006/relationships/hyperlink" Target="mailto:hugh.barnard@protonmail.com" TargetMode="External"/><Relationship Id="rId3" Type="http://schemas.openxmlformats.org/officeDocument/2006/relationships/hyperlink" Target="https://hughbarnard.org/" TargetMode="External"/><Relationship Id="rId4" Type="http://schemas.openxmlformats.org/officeDocument/2006/relationships/hyperlink" Target="https://big-wave-heuristics.com/" TargetMode="External"/><Relationship Id="rId5" Type="http://schemas.openxmlformats.org/officeDocument/2006/relationships/slideLayout" Target="../slideLayouts/slideLayout3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forestgatenorth.org/mobile-help" TargetMode="External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s://plato.stanford.edu/entries/money-finance/" TargetMode="External"/><Relationship Id="rId2" Type="http://schemas.openxmlformats.org/officeDocument/2006/relationships/hyperlink" Target="https://plato.stanford.edu/entries/value-theory/" TargetMode="External"/><Relationship Id="rId3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s://www.ft.com/content/cf875d9a-5be6-11e5-a28b-50226830d644" TargetMode="External"/><Relationship Id="rId2" Type="http://schemas.openxmlformats.org/officeDocument/2006/relationships/hyperlink" Target="https://www.community-exchange.org/home/cen-statistics/" TargetMode="External"/><Relationship Id="rId3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s://wiki.p2pfoundation.net/Sardex" TargetMode="External"/><Relationship Id="rId2" Type="http://schemas.openxmlformats.org/officeDocument/2006/relationships/hyperlink" Target="https://en.wikipedia.org/wiki/WIR_Bank" TargetMode="External"/><Relationship Id="rId3" Type="http://schemas.openxmlformats.org/officeDocument/2006/relationships/hyperlink" Target="https://en.wikipedia.org/wiki/Ithaca_Hours" TargetMode="External"/><Relationship Id="rId4" Type="http://schemas.openxmlformats.org/officeDocument/2006/relationships/hyperlink" Target="https://en.wikipedia.org/wiki/W&#246;rgl#The_W&#246;rgl_Experiment" TargetMode="External"/><Relationship Id="rId5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8200" cy="107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3300" spc="-1" strike="noStrike">
                <a:solidFill>
                  <a:srgbClr val="dd4100"/>
                </a:solidFill>
                <a:latin typeface="Arial"/>
              </a:rPr>
              <a:t>Doing Money Differently +</a:t>
            </a:r>
            <a:br>
              <a:rPr sz="3300"/>
            </a:br>
            <a:r>
              <a:rPr b="0" lang="en-GB" sz="3300" spc="-1" strike="noStrike">
                <a:solidFill>
                  <a:srgbClr val="dd4100"/>
                </a:solidFill>
                <a:latin typeface="Arial"/>
              </a:rPr>
              <a:t> Cclite2 SMS Demo</a:t>
            </a:r>
            <a:endParaRPr b="0" lang="en-GB" sz="3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502920" y="74160"/>
            <a:ext cx="9070560" cy="125064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A few things that ‘help’ towards ‘success’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19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Business credit clearing seems to ‘work’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Valid for local taxes (Worgl, Bristol) sometimes works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Economic depression and ‘scarce’ national money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Convenience, as convenient as national? NFC, SMS, Web, Apps (ugh!)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38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3800" spc="-1" strike="noStrike">
                <a:solidFill>
                  <a:srgbClr val="000000"/>
                </a:solidFill>
                <a:latin typeface="Arial"/>
              </a:rPr>
              <a:t>Infrastructure, Innovation, and the Future</a:t>
            </a:r>
            <a:endParaRPr b="0" lang="en-GB" sz="3800" spc="-1" strike="noStrike">
              <a:latin typeface="Arial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91000"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Why do the ‘pounds’  (and other systems) fail so often?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Limited offer for software (some renewal taking place, CES Rewrite (?), my own, Taler: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1"/>
              </a:rPr>
              <a:t>https://www.taler.net/en/ngi-taler.html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)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Equivalent convenience to national currencies and ‘contactless’, low friction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Alternative energy backed currencies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Maslow mix within groups, usually plenty of crystal healers, no plumbers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Goverment and Institution ambivalence: loss of control (timebanks)</a:t>
            </a: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Over to You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84000"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There’s space in the UK for thinking/acting in this space, even if it’s less sexy than AI. Better get there before Central Bank Digital Currency (CBDC) Too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Using the middle ground between neighbours and strangers: Boroughs/Areas?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Physical space required: the ‘head office’/community space, lesson of Stratford timebank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Tech innovation: Making (double coincidence of wants?) matching better, reducing transactional friction, reliable/simple infrastructure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Give it a spin: 07356 234041 and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1"/>
              </a:rPr>
              <a:t>https://forestgatenorth.org/mobile-help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(ignore complaints about the cert, the set up is a bit ‘provisional’.</a:t>
            </a: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Endpiece Money: Thank You!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25" name="PlaceHolder 2"/>
          <p:cNvSpPr>
            <a:spLocks noGrp="1"/>
          </p:cNvSpPr>
          <p:nvPr>
            <p:ph/>
          </p:nvPr>
        </p:nvSpPr>
        <p:spPr>
          <a:xfrm>
            <a:off x="502920" y="139248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“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...you and Harlow were shipwrecked on a desert island, and you saved nothing from the wreck but a bag containing a thousand sovereigns, and he had a tin of biscuits and a bottle of water...Who would be the richer man you or Harlow?” (From Robert Tressell’s The Ragged Trousered Philanthropists</a:t>
            </a:r>
            <a:endParaRPr b="0" lang="en-GB" sz="24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8200" cy="47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3300" spc="-1" strike="noStrike">
                <a:solidFill>
                  <a:srgbClr val="ffffff"/>
                </a:solidFill>
                <a:latin typeface="Arial"/>
              </a:rPr>
              <a:t>How Cclite Started: 1998 -2007</a:t>
            </a:r>
            <a:endParaRPr b="0" lang="en-GB" sz="3300" spc="-1" strike="noStrike">
              <a:latin typeface="Arial"/>
            </a:endParaRPr>
          </a:p>
        </p:txBody>
      </p:sp>
      <p:sp>
        <p:nvSpPr>
          <p:cNvPr id="327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820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What is it all about: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1"/>
              </a:rPr>
              <a:t>https://en.wikipedia.org/wiki/Local_currency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1998: The Encylopedia of Social Inventions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2003: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2"/>
              </a:rPr>
              <a:t>Michael Linton</a:t>
            </a: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 in London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2005: Vague Beginnings: Linton,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3"/>
              </a:rPr>
              <a:t>Lietaer</a:t>
            </a: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, Fee, Walsh, Limehouse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2005: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4"/>
              </a:rPr>
              <a:t>WSFII</a:t>
            </a: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 and the Lime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  <a:ea typeface="Noto Sans CJK SC"/>
              </a:rPr>
              <a:t>2007: First Versions of Cclite (the first one):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ea typeface="Noto Sans CJK SC"/>
                <a:hlinkClick r:id="rId5"/>
              </a:rPr>
              <a:t>https://sourceforge.net/projects/cclite/</a:t>
            </a:r>
            <a:endParaRPr b="0" lang="en-GB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GB" sz="24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70E9303-155F-4F8D-BA6D-0BA9D6705746}" type="slidenum">
              <a:t>14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fld id="{E6F2D401-FA55-4BE4-971E-274B2A30CE78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8200" cy="47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3300" spc="-1" strike="noStrike">
                <a:solidFill>
                  <a:srgbClr val="ffffff"/>
                </a:solidFill>
                <a:latin typeface="Arial"/>
              </a:rPr>
              <a:t>The Middle Bit: 2007 - 2014</a:t>
            </a:r>
            <a:endParaRPr b="0" lang="en-GB" sz="3300" spc="-1" strike="noStrike"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820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Community Currency Summer (Totnes, Brixton, Bristol)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LETS groups and systems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Currency controversies and Currency design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Community Currency winter (failure of Totnes, Brixton and Bristol)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Stagnation of LETs</a:t>
            </a:r>
            <a:endParaRPr b="0" lang="en-GB" sz="24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634D99B-7A5E-4E3E-93E1-B7FF966E4E3B}" type="slidenum">
              <a:t>15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fld id="{17CFC186-87AE-4BF5-BA55-3EBBC8A74987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8200" cy="47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3300" spc="-1" strike="noStrike">
                <a:solidFill>
                  <a:srgbClr val="ffffff"/>
                </a:solidFill>
                <a:latin typeface="Arial"/>
              </a:rPr>
              <a:t>Cclite2: Musings and Design Choices</a:t>
            </a:r>
            <a:endParaRPr b="0" lang="en-GB" sz="3300" spc="-1" strike="noStrike">
              <a:latin typeface="Arial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820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Second system effect. Cclite had (github, sourceforge) about 10k downloads, but only tens of installs/groups using. Bit rot and old tech beckons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Stagnation of LETs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Modern world is multimodal, screens, phones, sms (and currently NFC see later)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Cclite was/is multilingual, this was to be maintained/improved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An engine as well as an application with visible interfaces (API accessible)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Some Cclite code and ideas ported forwards, especially DB work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Mobile HTML templates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77A7F00-10F3-4629-9D16-B9C224B255DE}" type="slidenum">
              <a:t>16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fld id="{A8802F22-3DB4-4406-BD8B-A5F412E5916E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4400" spc="-1" strike="noStrike" u="sng">
                <a:solidFill>
                  <a:srgbClr val="0000ff"/>
                </a:solidFill>
                <a:uFillTx/>
                <a:latin typeface="Arial"/>
                <a:hlinkClick r:id="rId1"/>
              </a:rPr>
              <a:t>Mojolicious</a:t>
            </a:r>
            <a:r>
              <a:rPr b="0" lang="en-GB" sz="4400" spc="-1" strike="noStrike">
                <a:latin typeface="Arial"/>
              </a:rPr>
              <a:t> Arrives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 type="subTitle"/>
          </p:nvPr>
        </p:nvSpPr>
        <p:spPr>
          <a:xfrm>
            <a:off x="504000" y="1290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highlight>
                  <a:srgbClr val="ffffff"/>
                </a:highlight>
                <a:latin typeface="Arial"/>
              </a:rPr>
              <a:t>First release in 2008, good levels of maturity in 2010 approx</a:t>
            </a:r>
            <a:endParaRPr b="0" lang="en-GB" sz="24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highlight>
                  <a:srgbClr val="ffffff"/>
                </a:highlight>
                <a:latin typeface="Arial"/>
              </a:rPr>
              <a:t>I’d worked with Catalyst (Lovefilm, BBC?) and wanted something ‘a little more’ than Dancer, less than Catalyst</a:t>
            </a:r>
            <a:endParaRPr b="0" lang="en-GB" sz="24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highlight>
                  <a:srgbClr val="ffffff"/>
                </a:highlight>
                <a:latin typeface="Arial"/>
              </a:rPr>
              <a:t>Cpan still has ‘libraries for everything’</a:t>
            </a:r>
            <a:endParaRPr b="0" lang="en-GB" sz="24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677F55C-650E-4CFC-835C-151A0006C96A}" type="slidenum">
              <a:t>17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fld id="{4F4B31F1-6EEA-4CEF-82E9-632D1651DCB2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4400" spc="-1" strike="noStrike">
                <a:latin typeface="Arial"/>
              </a:rPr>
              <a:t>Template organisation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6000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All the main folders are html, mobile and text, I’ve chosen to open the text because there are ‘only’ three languages currently, in total about 18 possible in the others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How to translate? Cclite (original) big ugly (my fault) parser based on HTML::TokeParser and (boo!) Azure translate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Now Python html.parser and Deepl translate, 160 approx lines. Experimenting with Libretranslate to be completely open but not quite ‘there’.</a:t>
            </a: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BF8FE0D-FF2C-4B8B-AB03-9098ECE51559}" type="slidenum">
              <a:t>18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fld id="{5D929F39-D50E-4DD9-ACB4-B3E8E1C21973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4400" spc="-1" strike="noStrike">
                <a:latin typeface="Arial"/>
              </a:rPr>
              <a:t>Postgres + DBIX for data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9000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Schema roughly from old application Mariadb database: some ideas from 1998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SQLFairy + manual edits → Postgres schema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DBIx::Class::Schema::Loader to make the Perl modules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Wrangling! Not a DB person, not a Postgresql person</a:t>
            </a: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079C7592-0AD8-475C-B21C-1E3F266B8ED2}" type="slidenum">
              <a:t>19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fld id="{42878023-37EC-4379-9678-7BF48F5871F3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Doing Money Differently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subTitle"/>
          </p:nvPr>
        </p:nvSpPr>
        <p:spPr>
          <a:xfrm>
            <a:off x="502920" y="1271520"/>
            <a:ext cx="9070560" cy="3400200"/>
          </a:xfrm>
          <a:prstGeom prst="rect">
            <a:avLst/>
          </a:prstGeom>
          <a:noFill/>
          <a:ln w="0">
            <a:noFill/>
          </a:ln>
        </p:spPr>
        <p:txBody>
          <a:bodyPr lIns="0" rIns="0" tIns="17640" bIns="0" anchor="ctr">
            <a:noAutofit/>
          </a:bodyPr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Hugh Barnard</a:t>
            </a: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Bit of Bio here: </a:t>
            </a:r>
            <a:r>
              <a:rPr b="0" lang="en-GB" sz="2000" spc="-1" strike="noStrike" u="sng">
                <a:solidFill>
                  <a:srgbClr val="0000ff"/>
                </a:solidFill>
                <a:uFillTx/>
                <a:latin typeface="Arial"/>
                <a:hlinkClick r:id="rId1"/>
              </a:rPr>
              <a:t>https://www.horizon.ac.uk/working-with-the-mema-3-0-project/</a:t>
            </a: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This talk is based on a talk already given at LARC in 2019 and a tech one given at London Perl Workshop:</a:t>
            </a: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000" spc="-1" strike="noStrike" u="sng">
                <a:solidFill>
                  <a:srgbClr val="0000ff"/>
                </a:solidFill>
                <a:uFillTx/>
                <a:latin typeface="Arial"/>
                <a:hlinkClick r:id="rId2"/>
              </a:rPr>
              <a:t>https://hughbarnard.org/doing-money-differently/</a:t>
            </a: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All the new slides will go on my website, so don’t worry about making notes for the references, at least. Hopefully 20 minutes for talk 10 minutes for questions.</a:t>
            </a: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en-GB" sz="2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000" spc="-1" strike="noStrike">
                <a:solidFill>
                  <a:srgbClr val="000000"/>
                </a:solidFill>
                <a:latin typeface="Arial"/>
              </a:rPr>
              <a:t>HEALTH WARNING: This is a </a:t>
            </a:r>
            <a:r>
              <a:rPr b="1" lang="en-GB" sz="2000" spc="-1" strike="noStrike" u="sng">
                <a:solidFill>
                  <a:srgbClr val="000000"/>
                </a:solidFill>
                <a:uFillTx/>
                <a:latin typeface="Arial"/>
              </a:rPr>
              <a:t>short talk</a:t>
            </a:r>
            <a:r>
              <a:rPr b="1" lang="en-GB" sz="2000" spc="-1" strike="noStrike">
                <a:solidFill>
                  <a:srgbClr val="000000"/>
                </a:solidFill>
                <a:latin typeface="Arial"/>
              </a:rPr>
              <a:t> so not deep or complete, either for money or Cclite2 </a:t>
            </a:r>
            <a:endParaRPr b="0" lang="en-GB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8200" cy="47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3300" spc="-1" strike="noStrike">
                <a:solidFill>
                  <a:srgbClr val="ffffff"/>
                </a:solidFill>
                <a:latin typeface="Arial"/>
              </a:rPr>
              <a:t>Now: Example Mobile Template</a:t>
            </a:r>
            <a:endParaRPr b="0" lang="en-GB" sz="3300" spc="-1" strike="noStrike">
              <a:latin typeface="Arial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820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Wireframe mobile template, no ‘apps’:  detect via browser string</a:t>
            </a:r>
            <a:endParaRPr b="0" lang="en-GB" sz="1800" spc="-1" strike="noStrike">
              <a:latin typeface="Arial"/>
            </a:endParaRPr>
          </a:p>
        </p:txBody>
      </p:sp>
      <p:pic>
        <p:nvPicPr>
          <p:cNvPr id="340" name="" descr=""/>
          <p:cNvPicPr/>
          <p:nvPr/>
        </p:nvPicPr>
        <p:blipFill>
          <a:blip r:embed="rId1"/>
          <a:stretch/>
        </p:blipFill>
        <p:spPr>
          <a:xfrm>
            <a:off x="1620000" y="1620000"/>
            <a:ext cx="3058200" cy="3034080"/>
          </a:xfrm>
          <a:prstGeom prst="rect">
            <a:avLst/>
          </a:prstGeom>
          <a:ln w="1800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80F7860-8518-4C65-B441-47BE0BD36811}" type="slidenum">
              <a:t>20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fld id="{220FC815-E7A9-45CA-9088-5AB33676F449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4400" spc="-1" strike="noStrike">
                <a:latin typeface="Arial"/>
              </a:rPr>
              <a:t>Work in Progress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/>
          </p:nvPr>
        </p:nvSpPr>
        <p:spPr>
          <a:xfrm>
            <a:off x="504000" y="9000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NFC via  ACR1252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Waiting for general mobile browser NFC</a:t>
            </a:r>
            <a:endParaRPr b="0" lang="en-GB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GB" sz="2400" spc="-1" strike="noStrike">
                <a:latin typeface="Arial"/>
              </a:rPr>
              <a:t>Crude HTTP handshakes with Mojolicious router at present:</a:t>
            </a:r>
            <a:r>
              <a:rPr b="0" lang="en-GB" sz="2400" spc="-1" strike="noStrike">
                <a:latin typeface="Courier New"/>
              </a:rPr>
              <a:t> </a:t>
            </a:r>
            <a:r>
              <a:rPr b="0" lang="en-GB" sz="2400" spc="-1" strike="noStrike">
                <a:highlight>
                  <a:srgbClr val="dddddd"/>
                </a:highlight>
                <a:latin typeface="Courier New"/>
              </a:rPr>
              <a:t># FIXME: these need to be under the /api with jwt tokens? Get working first!</a:t>
            </a:r>
            <a:endParaRPr b="0" lang="en-GB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  <a:buNone/>
            </a:pPr>
            <a:r>
              <a:rPr b="0" lang="en-GB" sz="2400" spc="-1" strike="noStrike">
                <a:highlight>
                  <a:srgbClr val="dddddd"/>
                </a:highlight>
                <a:latin typeface="Courier New"/>
              </a:rPr>
              <a:t>    </a:t>
            </a:r>
            <a:r>
              <a:rPr b="0" lang="en-GB" sz="2400" spc="-1" strike="noStrike">
                <a:highlight>
                  <a:srgbClr val="dddddd"/>
                </a:highlight>
                <a:latin typeface="Courier New"/>
              </a:rPr>
              <a:t>$r-&gt;post('/present/payme')-&gt;to('cclite#pay_me', {'object' =&gt; 'payme'});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Python smartcard library etc.</a:t>
            </a:r>
            <a:endParaRPr b="0" lang="en-GB" sz="2400" spc="-1" strike="noStrike">
              <a:latin typeface="Arial"/>
            </a:endParaRPr>
          </a:p>
        </p:txBody>
      </p:sp>
      <p:pic>
        <p:nvPicPr>
          <p:cNvPr id="344" name="" descr=""/>
          <p:cNvPicPr/>
          <p:nvPr/>
        </p:nvPicPr>
        <p:blipFill>
          <a:blip r:embed="rId1"/>
          <a:stretch/>
        </p:blipFill>
        <p:spPr>
          <a:xfrm>
            <a:off x="657000" y="900000"/>
            <a:ext cx="3661920" cy="345600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10CDD053-90CA-4CCA-8F0C-C3F4453CFE03}" type="slidenum">
              <a:t>21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fld id="{5975E6D1-EFC1-4292-A55D-C3177643D7DD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4400" spc="-1" strike="noStrike">
                <a:latin typeface="Arial"/>
              </a:rPr>
              <a:t>Here’s the Test Server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</a:pPr>
            <a:r>
              <a:rPr b="0" lang="en-GB" sz="1800" spc="-1" strike="noStrike">
                <a:latin typeface="Arial"/>
              </a:rPr>
              <a:t>One on the right</a:t>
            </a:r>
            <a:endParaRPr b="0" lang="en-GB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en-GB" sz="1800" spc="-1" strike="noStrike">
                <a:latin typeface="Arial"/>
              </a:rPr>
              <a:t>Raspberry Pi 4B</a:t>
            </a:r>
            <a:endParaRPr b="0" lang="en-GB" sz="1800" spc="-1" strike="noStrike">
              <a:latin typeface="Arial"/>
            </a:endParaRPr>
          </a:p>
        </p:txBody>
      </p:sp>
      <p:pic>
        <p:nvPicPr>
          <p:cNvPr id="347" name="" descr=""/>
          <p:cNvPicPr/>
          <p:nvPr/>
        </p:nvPicPr>
        <p:blipFill>
          <a:blip r:embed="rId1"/>
          <a:stretch/>
        </p:blipFill>
        <p:spPr>
          <a:xfrm>
            <a:off x="2700000" y="1123560"/>
            <a:ext cx="3682440" cy="373536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EFA994B-FFE5-4B8B-824C-5FC4E0DBAC5D}" type="slidenum">
              <a:t>22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fld id="{A738E327-9C98-416C-8E5B-1EFB45D40329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8200" cy="47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3300" spc="-1" strike="noStrike">
                <a:solidFill>
                  <a:srgbClr val="ffffff"/>
                </a:solidFill>
                <a:latin typeface="Arial"/>
              </a:rPr>
              <a:t>The ‘learnings’ (ugh, aka lessons)/future</a:t>
            </a:r>
            <a:endParaRPr b="0" lang="en-GB" sz="3300" spc="-1" strike="noStrike">
              <a:latin typeface="Arial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/>
          </p:nvPr>
        </p:nvSpPr>
        <p:spPr>
          <a:xfrm>
            <a:off x="180000" y="900000"/>
            <a:ext cx="9538200" cy="377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Currency/currency design, controversy, feeds into technical design, demmurage, sms sponsorship etc., relationship to nationals/’backed by’ concepts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Multilingual from outset, so second language folks can more easily mess around with it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Convenience (mobile/sms/web/nfc + short sequences), reaching down to use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Arial"/>
              </a:rPr>
              <a:t>Want an ‘easy’ core install, currently experimental: </a:t>
            </a:r>
            <a:r>
              <a:rPr b="0" lang="en-GB" sz="1800" spc="-1" strike="noStrike">
                <a:solidFill>
                  <a:srgbClr val="009bdd"/>
                </a:solidFill>
                <a:latin typeface="DejaVu Sans Mono"/>
              </a:rPr>
              <a:t>sudo apt install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DejaVu Sans"/>
              </a:rPr>
              <a:t>Some pivoting from cpan towards apt perl-xxx but...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DejaVu Sans"/>
              </a:rPr>
              <a:t>#Permacomputing/reduced ambition/pure ‘open’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DejaVu Sans"/>
              </a:rPr>
              <a:t>Documentation badly behind, cclite had/has a manual</a:t>
            </a:r>
            <a:endParaRPr b="0" lang="en-GB" sz="18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9bdd"/>
                </a:solidFill>
                <a:latin typeface="DejaVu Sans"/>
              </a:rPr>
              <a:t>Why do this at all? It’s quixotic isn’t it?! (non funded/grant supported </a:t>
            </a:r>
            <a:r>
              <a:rPr b="1" lang="en-GB" sz="1800" spc="-1" strike="noStrike">
                <a:solidFill>
                  <a:srgbClr val="009bdd"/>
                </a:solidFill>
                <a:latin typeface="DejaVu Sans"/>
              </a:rPr>
              <a:t>demonstrators</a:t>
            </a:r>
            <a:r>
              <a:rPr b="0" lang="en-GB" sz="1800" spc="-1" strike="noStrike">
                <a:solidFill>
                  <a:srgbClr val="009bdd"/>
                </a:solidFill>
                <a:latin typeface="DejaVu Sans"/>
              </a:rPr>
              <a:t>, for example)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E4F73A7-5B3C-4AAE-8DF8-EF6595A11510}" type="slidenum">
              <a:t>23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fld id="{D2389C21-5CF9-4FF1-BB18-1630DB15B3F3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8200" cy="47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GB" sz="3300" spc="-1" strike="noStrike">
                <a:solidFill>
                  <a:srgbClr val="ffffff"/>
                </a:solidFill>
                <a:latin typeface="Arial"/>
              </a:rPr>
              <a:t>That’s all folks.</a:t>
            </a:r>
            <a:endParaRPr b="0" lang="en-GB" sz="3300" spc="-1" strike="noStrike"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820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Thanks!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Here’s the (as usual almost) current code: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1"/>
              </a:rPr>
              <a:t>https://sourceforge.net/p/cclite2/code/ci/master/tree/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2"/>
              </a:rPr>
              <a:t>hugh.barnard@protonmail.com</a:t>
            </a: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 and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3"/>
              </a:rPr>
              <a:t>https://hughbarnard.org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GB" sz="2400" spc="-1" strike="noStrike" u="sng">
                <a:solidFill>
                  <a:srgbClr val="0000ff"/>
                </a:solidFill>
                <a:uFillTx/>
                <a:latin typeface="Arial"/>
                <a:hlinkClick r:id="rId4"/>
              </a:rPr>
              <a:t>https://big-wave-heuristics.com</a:t>
            </a:r>
            <a:r>
              <a:rPr b="0" lang="en-GB" sz="2400" spc="-1" strike="noStrike">
                <a:solidFill>
                  <a:srgbClr val="009bdd"/>
                </a:solidFill>
                <a:latin typeface="Arial"/>
              </a:rPr>
              <a:t> too...</a:t>
            </a:r>
            <a:endParaRPr b="0" lang="en-GB" sz="24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9E89F21-BE06-4600-8575-5E1C94476D43}" type="slidenum">
              <a:t>24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fld id="{2C18E79F-1CE8-48DC-9A10-BC9A458CBC8B}" type="datetime1">
              <a:rPr lang="en-GB"/>
              <a:t>23/05/2026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Outline of Talk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99000"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Talk is divided into two parts: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Skip through types of conventional money, manifestations and problems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Some of the alternatives and complementary type of ‘money’ + directions/innovations</a:t>
            </a:r>
            <a:endParaRPr b="0" lang="en-GB" sz="24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What we’re up to and (possible) demo of SMS on Cclite2: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1"/>
              </a:rPr>
              <a:t>https://forestgatenorth.org/mobile-help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for doc (will complain about the cert but I look honest don’t I?)</a:t>
            </a:r>
            <a:endParaRPr b="0" lang="en-GB" sz="24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Orthodox Money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/>
          </p:nvPr>
        </p:nvSpPr>
        <p:spPr>
          <a:xfrm>
            <a:off x="360000" y="126000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21240" bIns="0" anchor="t">
            <a:normAutofit fontScale="75000"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Monetary orthodoxy has four functions of money: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Measure of value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: The value (! see digression) of something is measured in a specific currency as units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Medium of exchange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:  Widely accepted token which can be exchanged for goods and services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Deferred Payment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: It is the function of being a widely accepted way to value a debt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Store of value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: A store of value is the function of an asset that can be saved retrieved and exchanged at a later time and be predictably useful when retrieved.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Other visions: See Graeber (especially on birth of credit vs barter), Gessell (demmurage), CH Douglas (mutual social credit) too. 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Types of Money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09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63000"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Commodity backed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: tokens can be exchanged with the issuer for gold, compost (yes! Bangkok project), energy etc. I haven't done 'pure commodity' gold coins, large round stones etc. Clearly some arguments about utility of the base commodity, can’t eat gold.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Pure fiat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: This is money because 'we (! who we?) say it is' (enforced by state violence, if you want to be extreme)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Fiduciary Money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: The value of a fiduciary currency depends on the confidence that it will be generally accepted as a medium of exchange. Unlike fiat currency, it is not declared legal tender by the government, which means people are not required by law to accept it as a means of payment, cheques, if you remember those? 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Commercial Bank Money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: Money issued as debt bearing by commercial banks. This is about 97% of issuance in the UK hence a huge democratic deficit. One could roll that up into the fiat category because it arrives out of 'nowhere'.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Tokens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: Limited in scope, remember book tokens, supermarket points etc.</a:t>
            </a: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Digression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73000"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Philosophically there's a lot of difficulty about the nature of money, for example see: Social ontology of money (Stanford Encylopedia):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1"/>
              </a:rPr>
              <a:t>https://plato.stanford.edu/entries/money-finance/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See also value theory: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2"/>
              </a:rPr>
              <a:t>https://plato.stanford.edu/entries/value-theory/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I'm with Amartya Sen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value doesn't look like this  {1}, it looks more like this {1,16,eggs,53,nice-colour)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I'm also taking the view of a 'humane technologist' here. That we can design money-something(s) that give us better results for a wider population or revisit existing money-somethings.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So my view is somewhat artifactual, 'we' (who we?) (or the state, for example) made it up and we can make it up again</a:t>
            </a:r>
            <a:endParaRPr b="0" lang="en-GB" sz="24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We never step back and think about, it’s like old wallpaper that we got used to. In the case of my home, the carpet.</a:t>
            </a: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Other Expressions of ‘Money’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13" name="PlaceHolder 2"/>
          <p:cNvSpPr>
            <a:spLocks noGrp="1"/>
          </p:cNvSpPr>
          <p:nvPr>
            <p:ph/>
          </p:nvPr>
        </p:nvSpPr>
        <p:spPr>
          <a:xfrm>
            <a:off x="50292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6640" bIns="0" anchor="t">
            <a:normAutofit fontScale="60000"/>
          </a:bodyPr>
          <a:p>
            <a:pPr marL="431640" indent="-323640"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None/>
              <a:tabLst>
                <a:tab algn="l" pos="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Times New Roman"/>
              </a:rPr>
              <a:t>More precisely these are mechanisms of exchange in some cases:</a:t>
            </a:r>
            <a:endParaRPr b="0" lang="en-GB" sz="30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Times New Roman"/>
              </a:rPr>
              <a:t>Local and regional currencies (Brixton Pound etc.), backed/unbacked convertible to national/or not</a:t>
            </a:r>
            <a:endParaRPr b="0" lang="en-GB" sz="30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Times New Roman"/>
              </a:rPr>
              <a:t>Cryptocurrencies (ugh!)</a:t>
            </a:r>
            <a:endParaRPr b="0" lang="en-GB" sz="30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Times New Roman"/>
              </a:rPr>
              <a:t>Specialised, (Loyalty points), Wellness, Torekes, a whole new talk in itself</a:t>
            </a:r>
            <a:endParaRPr b="0" lang="en-GB" sz="30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Times New Roman"/>
              </a:rPr>
              <a:t>Timebanks (basically propping up charities and usually require a lot of conventional finance) </a:t>
            </a:r>
            <a:endParaRPr b="0" lang="en-GB" sz="30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Times New Roman"/>
              </a:rPr>
              <a:t>Regional and business exchanges (SARDEX Sardinia, WIR Switzerland, Red Global de Trueque (RGT) Argentina)</a:t>
            </a:r>
            <a:endParaRPr b="0" lang="en-GB" sz="30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Times New Roman"/>
              </a:rPr>
              <a:t>Mutual social credit, LETs and related, this is the area where I concentrate</a:t>
            </a:r>
            <a:endParaRPr b="0" lang="en-GB" sz="3000" spc="-1" strike="noStrike">
              <a:latin typeface="Arial"/>
            </a:endParaRPr>
          </a:p>
          <a:p>
            <a:pPr>
              <a:lnSpc>
                <a:spcPct val="93000"/>
              </a:lnSpc>
              <a:spcBef>
                <a:spcPts val="2013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en-GB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Let’s Analyse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15" name="PlaceHolder 2"/>
          <p:cNvSpPr>
            <a:spLocks noGrp="1"/>
          </p:cNvSpPr>
          <p:nvPr>
            <p:ph/>
          </p:nvPr>
        </p:nvSpPr>
        <p:spPr>
          <a:xfrm>
            <a:off x="502920" y="126000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60000"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Let’s put some of these on the couch: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Locals and regionals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(Brixton, Totnes, both failed) are probably fiduciary since they can be changed back into national currency. Cryptos too?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Specialised tokens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usually have limited purchasing power, flights, hotels etc.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Timebanks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could be considered as locked down mutual social credit (hours, enforced equality) oriented towards ‘volunteers’ within ‘charities’ (Tempo, for example)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Sardex/WIR </a:t>
            </a: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business to business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networks and currencies: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1"/>
              </a:rPr>
              <a:t>https://www.ft.com/content/cf875d9a-5be6-11e5-a28b-50226830d644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Successful.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en-GB" sz="2400" spc="-1" strike="noStrike">
                <a:solidFill>
                  <a:srgbClr val="000000"/>
                </a:solidFill>
                <a:latin typeface="Times New Roman"/>
              </a:rPr>
              <a:t>Mutual social credit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and LETS. ‘Value’ created at point of activity (orthogonal but hybrids possible) Biggest is CES: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2"/>
              </a:rPr>
              <a:t>https://www.community-exchange.org/home/cen-statistics/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Let’s also note that all of these are </a:t>
            </a:r>
            <a:r>
              <a:rPr b="0" i="1" lang="en-GB" sz="2400" spc="-1" strike="noStrike">
                <a:solidFill>
                  <a:srgbClr val="000000"/>
                </a:solidFill>
                <a:latin typeface="Times New Roman"/>
              </a:rPr>
              <a:t>complementary not alternative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, they live alongside national currencies.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502920" y="225360"/>
            <a:ext cx="907056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39240" bIns="0" anchor="ctr">
            <a:noAutofit/>
          </a:bodyPr>
          <a:p>
            <a:pPr algn="ctr">
              <a:lnSpc>
                <a:spcPct val="93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</a:rPr>
              <a:t>What does ‘success’ need?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/>
          </p:nvPr>
        </p:nvSpPr>
        <p:spPr>
          <a:xfrm>
            <a:off x="468000" y="132732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/>
          </a:bodyPr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None/>
              <a:tabLst>
                <a:tab algn="l" pos="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Here are some partial ‘successes’: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Sardex: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1"/>
              </a:rPr>
              <a:t>https://wiki.p2pfoundation.net/Sardex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WIR: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2"/>
              </a:rPr>
              <a:t>https://en.wikipedia.org/wiki/WIR_Bank</a:t>
            </a: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Ithaca Hours (1990s-2010 but now defunct) 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3"/>
              </a:rPr>
              <a:t>https://en.wikipedia.org/wiki/Ithaca_Hours</a:t>
            </a:r>
            <a:endParaRPr b="0" lang="en-GB" sz="2400" spc="-1" strike="noStrike">
              <a:latin typeface="Arial"/>
            </a:endParaRPr>
          </a:p>
          <a:p>
            <a:pPr marL="431640" indent="-323640">
              <a:lnSpc>
                <a:spcPct val="93000"/>
              </a:lnSpc>
              <a:spcBef>
                <a:spcPts val="1437"/>
              </a:spcBef>
              <a:spcAft>
                <a:spcPts val="26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Times New Roman"/>
              </a:rPr>
              <a:t>Worgl (much examined by academia):</a:t>
            </a:r>
            <a:r>
              <a:rPr b="0" lang="en-GB" sz="2400" spc="-1" strike="noStrike" u="sng">
                <a:solidFill>
                  <a:srgbClr val="0000ff"/>
                </a:solidFill>
                <a:uFillTx/>
                <a:latin typeface="Times New Roman"/>
                <a:hlinkClick r:id="rId4"/>
              </a:rPr>
              <a:t>https://en.wikipedia.org/wiki/W%C3%B6rgl#The_W%C3%B6rgl_Experiment</a:t>
            </a: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2634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2025-10-28T14:19:47Z</dcterms:created>
  <dc:creator/>
  <dc:description/>
  <dc:language>en-GB</dc:language>
  <cp:lastModifiedBy/>
  <dcterms:modified xsi:type="dcterms:W3CDTF">2026-05-23T21:46:16Z</dcterms:modified>
  <cp:revision>64</cp:revision>
  <dc:subject/>
  <dc:title>Blue Curve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